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4291" autoAdjust="0"/>
  </p:normalViewPr>
  <p:slideViewPr>
    <p:cSldViewPr snapToGrid="0" snapToObjects="1">
      <p:cViewPr varScale="1">
        <p:scale>
          <a:sx n="72" d="100"/>
          <a:sy n="72" d="100"/>
        </p:scale>
        <p:origin x="84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ucas-Favaro9/Applied-Data-Science-Capstone-Project-SpaceX/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ucas-Favaro9/Applied-Data-Science-Capstone-Project-SpaceX/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ucas-Favaro9/Applied-Data-Science-Capstone-Project-Space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ucas-Favaro9/Applied-Data-Science-Capstone-Project-SpaceX/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ucas-Favaro9/Applied-Data-Science-Capstone-Project-SpaceX/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Lucas-Favaro9/Applied-Data-Science-Capstone-Project-SpaceX/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ucas-Favaro9/Applied-Data-Science-Capstone-Project-SpaceX/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Lucas Favaro</a:t>
            </a:r>
          </a:p>
          <a:p>
            <a:r>
              <a:rPr lang="en-US" dirty="0">
                <a:solidFill>
                  <a:schemeClr val="bg2"/>
                </a:solidFill>
                <a:latin typeface="Abadi" panose="020B0604020104020204" pitchFamily="34" charset="0"/>
                <a:ea typeface="SF Pro" pitchFamily="2" charset="0"/>
                <a:cs typeface="SF Pro" pitchFamily="2" charset="0"/>
              </a:rPr>
              <a:t>August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10282302" cy="4734201"/>
          </a:xfrm>
          <a:prstGeom prst="rect">
            <a:avLst/>
          </a:prstGeom>
        </p:spPr>
        <p:txBody>
          <a:bodyPr/>
          <a:lstStyle/>
          <a:p>
            <a:r>
              <a:rPr lang="en-US" sz="2200" dirty="0">
                <a:solidFill>
                  <a:schemeClr val="accent3">
                    <a:lumMod val="25000"/>
                  </a:schemeClr>
                </a:solidFill>
                <a:latin typeface="Abadi" panose="020B0604020104020204" pitchFamily="34" charset="0"/>
              </a:rPr>
              <a:t>It was performed some data wrangling to try and find patterns in the data. The main goal of this process was to calculate what is the landing success rate of the Falcon 9 rocket.</a:t>
            </a:r>
          </a:p>
          <a:p>
            <a:r>
              <a:rPr lang="en-US" sz="2200" dirty="0">
                <a:solidFill>
                  <a:schemeClr val="accent3">
                    <a:lumMod val="25000"/>
                  </a:schemeClr>
                </a:solidFill>
                <a:latin typeface="Abadi" panose="020B0604020104020204" pitchFamily="34" charset="0"/>
              </a:rPr>
              <a:t>The steps were the following:</a:t>
            </a:r>
          </a:p>
          <a:p>
            <a:pPr marL="457200" indent="-457200">
              <a:buFont typeface="+mj-lt"/>
              <a:buAutoNum type="arabicPeriod"/>
            </a:pPr>
            <a:r>
              <a:rPr lang="en-US" sz="2000" dirty="0">
                <a:solidFill>
                  <a:schemeClr val="accent3">
                    <a:lumMod val="25000"/>
                  </a:schemeClr>
                </a:solidFill>
                <a:latin typeface="Abadi" panose="020B0604020104020204" pitchFamily="34" charset="0"/>
              </a:rPr>
              <a:t>Data was imported from a CSV into a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a:t>
            </a:r>
          </a:p>
          <a:p>
            <a:pPr marL="457200" indent="-457200">
              <a:buFont typeface="+mj-lt"/>
              <a:buAutoNum type="arabicPeriod"/>
            </a:pPr>
            <a:r>
              <a:rPr lang="en-US" sz="2000" dirty="0">
                <a:solidFill>
                  <a:schemeClr val="accent3">
                    <a:lumMod val="25000"/>
                  </a:schemeClr>
                </a:solidFill>
                <a:latin typeface="Abadi" panose="020B0604020104020204" pitchFamily="34" charset="0"/>
              </a:rPr>
              <a:t>Missing values and data types were inspected.</a:t>
            </a:r>
          </a:p>
          <a:p>
            <a:pPr marL="457200" indent="-457200">
              <a:buFont typeface="+mj-lt"/>
              <a:buAutoNum type="arabicPeriod"/>
            </a:pPr>
            <a:r>
              <a:rPr lang="en-US" sz="2000" dirty="0">
                <a:solidFill>
                  <a:schemeClr val="accent3">
                    <a:lumMod val="25000"/>
                  </a:schemeClr>
                </a:solidFill>
                <a:latin typeface="Abadi" panose="020B0604020104020204" pitchFamily="34" charset="0"/>
              </a:rPr>
              <a:t>Launch site, orbit, and outcome values were explored.</a:t>
            </a:r>
          </a:p>
          <a:p>
            <a:pPr marL="457200" indent="-457200">
              <a:buFont typeface="+mj-lt"/>
              <a:buAutoNum type="arabicPeriod"/>
            </a:pPr>
            <a:r>
              <a:rPr lang="en-US" sz="2000" dirty="0">
                <a:solidFill>
                  <a:schemeClr val="accent3">
                    <a:lumMod val="25000"/>
                  </a:schemeClr>
                </a:solidFill>
                <a:latin typeface="Abadi" panose="020B0604020104020204" pitchFamily="34" charset="0"/>
              </a:rPr>
              <a:t>Unsuccessful landing outcomes were defined.</a:t>
            </a:r>
          </a:p>
          <a:p>
            <a:pPr marL="457200" indent="-457200">
              <a:buFont typeface="+mj-lt"/>
              <a:buAutoNum type="arabicPeriod"/>
            </a:pPr>
            <a:r>
              <a:rPr lang="en-US" sz="2000" dirty="0">
                <a:solidFill>
                  <a:schemeClr val="accent3">
                    <a:lumMod val="25000"/>
                  </a:schemeClr>
                </a:solidFill>
                <a:latin typeface="Abadi" panose="020B0604020104020204" pitchFamily="34" charset="0"/>
              </a:rPr>
              <a:t>A binary Class column was created to indicate success (1) or failure (0).</a:t>
            </a:r>
          </a:p>
          <a:p>
            <a:pPr marL="457200" indent="-457200">
              <a:buFont typeface="+mj-lt"/>
              <a:buAutoNum type="arabicPeriod"/>
            </a:pPr>
            <a:r>
              <a:rPr lang="en-US" sz="2000" dirty="0">
                <a:solidFill>
                  <a:schemeClr val="accent3">
                    <a:lumMod val="25000"/>
                  </a:schemeClr>
                </a:solidFill>
                <a:latin typeface="Abadi" panose="020B0604020104020204" pitchFamily="34" charset="0"/>
              </a:rPr>
              <a:t>The overall landing success rate was calculated.</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data wrangling notebook </a:t>
            </a:r>
            <a:r>
              <a:rPr lang="en-US" sz="2200" dirty="0">
                <a:solidFill>
                  <a:schemeClr val="accent3">
                    <a:lumMod val="25000"/>
                  </a:schemeClr>
                </a:solidFill>
                <a:latin typeface="Abadi" panose="020B0604020104020204" pitchFamily="34" charset="0"/>
                <a:hlinkClick r:id="rId3"/>
              </a:rPr>
              <a:t>is found here</a:t>
            </a:r>
            <a:r>
              <a:rPr lang="en-US" sz="2200" dirty="0">
                <a:solidFill>
                  <a:schemeClr val="accent3">
                    <a:lumMod val="25000"/>
                  </a:schemeClr>
                </a:solidFill>
                <a:latin typeface="Abadi" panose="020B0604020104020204" pitchFamily="34" charset="0"/>
              </a:rPr>
              <a: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Some exploratory Data Analysis and Feature Engineering were performed using Pandas and Matplotlib. The steps were the following:</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Loaded data from a CSV into a </a:t>
            </a:r>
            <a:r>
              <a:rPr lang="en-US" sz="2000" dirty="0" err="1">
                <a:solidFill>
                  <a:schemeClr val="accent3">
                    <a:lumMod val="25000"/>
                  </a:schemeClr>
                </a:solidFill>
                <a:latin typeface="Abadi"/>
              </a:rPr>
              <a:t>DataFrame</a:t>
            </a:r>
            <a:r>
              <a:rPr lang="en-US" sz="2000" dirty="0">
                <a:solidFill>
                  <a:schemeClr val="accent3">
                    <a:lumMod val="25000"/>
                  </a:schemeClr>
                </a:solidFill>
                <a:latin typeface="Abadi"/>
              </a:rPr>
              <a:t>.</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Explored missing values, data types, and key columns.</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Visualized relationships between flight number, orbit, payload mass, launch site, and success (“Class”).</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Extracted launch year and plotted success rate over time.</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One-hot encoded categorical columns.</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Converted data to numeric format for modeling.</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SpaceX data visualization notebook </a:t>
            </a:r>
            <a:r>
              <a:rPr lang="en-US" sz="2200" dirty="0">
                <a:solidFill>
                  <a:schemeClr val="accent3">
                    <a:lumMod val="25000"/>
                  </a:schemeClr>
                </a:solidFill>
                <a:latin typeface="Abadi" panose="020B0604020104020204" pitchFamily="34" charset="0"/>
                <a:hlinkClick r:id="rId3"/>
              </a:rPr>
              <a:t>is found here</a:t>
            </a:r>
            <a:r>
              <a:rPr lang="en-US" sz="2200" dirty="0">
                <a:solidFill>
                  <a:schemeClr val="accent3">
                    <a:lumMod val="25000"/>
                  </a:schemeClr>
                </a:solidFill>
                <a:latin typeface="Abadi" panose="020B0604020104020204" pitchFamily="34" charset="0"/>
              </a:rPr>
              <a:t>.</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Some exploratory Data Analysis were also performed via SQL. The steps were the following:</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A cleaned table without NULL dates was created.</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Sample rows and distinct values (launch sites, outcomes, booster versions) were retrieved.</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Records were filtered by site prefix and payload mass range.</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Aggregates were calculated: the average payload mass for “F9 v1.1” and the total NASA payload mass.</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Data was grouped by outcome, and the earliest ground-pad success date was identified.</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SQL notebook </a:t>
            </a:r>
            <a:r>
              <a:rPr lang="en-US" sz="2200" dirty="0">
                <a:solidFill>
                  <a:schemeClr val="accent3">
                    <a:lumMod val="25000"/>
                  </a:schemeClr>
                </a:solidFill>
                <a:latin typeface="Abadi" panose="020B0604020104020204" pitchFamily="34" charset="0"/>
                <a:hlinkClick r:id="rId3"/>
              </a:rPr>
              <a:t>is found here</a:t>
            </a:r>
            <a:r>
              <a:rPr lang="en-US" sz="2200" dirty="0">
                <a:solidFill>
                  <a:schemeClr val="accent3">
                    <a:lumMod val="25000"/>
                  </a:schemeClr>
                </a:solidFill>
                <a:latin typeface="Abadi" panose="020B0604020104020204" pitchFamily="34" charset="0"/>
              </a:rPr>
              <a:t>.</a:t>
            </a:r>
            <a:endParaRPr lang="en-US" sz="2400"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Some interactive maps were created with Folium through the following steps:</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The SpaceX launches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was loaded and filtered to extract site coordinates and success flags.</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A Folium map was initialized, centered on NASA’s Johnson Space Center.</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One circle marker and text label were added for each unique launch site.</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A </a:t>
            </a:r>
            <a:r>
              <a:rPr lang="en-US" sz="2000" dirty="0" err="1">
                <a:solidFill>
                  <a:schemeClr val="accent3">
                    <a:lumMod val="25000"/>
                  </a:schemeClr>
                </a:solidFill>
                <a:latin typeface="Abadi" panose="020B0604020104020204" pitchFamily="34" charset="0"/>
              </a:rPr>
              <a:t>MarkerCluster</a:t>
            </a:r>
            <a:r>
              <a:rPr lang="en-US" sz="2000" dirty="0">
                <a:solidFill>
                  <a:schemeClr val="accent3">
                    <a:lumMod val="25000"/>
                  </a:schemeClr>
                </a:solidFill>
                <a:latin typeface="Abadi" panose="020B0604020104020204" pitchFamily="34" charset="0"/>
              </a:rPr>
              <a:t> was created to display individual launch events, color-coded by success or failure.</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The great-circle distance from a launch site to the nearest coastline was calculated.</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A </a:t>
            </a:r>
            <a:r>
              <a:rPr lang="en-US" sz="2000" dirty="0" err="1">
                <a:solidFill>
                  <a:schemeClr val="accent3">
                    <a:lumMod val="25000"/>
                  </a:schemeClr>
                </a:solidFill>
                <a:latin typeface="Abadi" panose="020B0604020104020204" pitchFamily="34" charset="0"/>
              </a:rPr>
              <a:t>PolyLine</a:t>
            </a:r>
            <a:r>
              <a:rPr lang="en-US" sz="2000" dirty="0">
                <a:solidFill>
                  <a:schemeClr val="accent3">
                    <a:lumMod val="25000"/>
                  </a:schemeClr>
                </a:solidFill>
                <a:latin typeface="Abadi" panose="020B0604020104020204" pitchFamily="34" charset="0"/>
              </a:rPr>
              <a:t> was drawn between the site and the coast, and a permanent </a:t>
            </a:r>
            <a:r>
              <a:rPr lang="en-US" sz="2000" dirty="0" err="1">
                <a:solidFill>
                  <a:schemeClr val="accent3">
                    <a:lumMod val="25000"/>
                  </a:schemeClr>
                </a:solidFill>
                <a:latin typeface="Abadi" panose="020B0604020104020204" pitchFamily="34" charset="0"/>
              </a:rPr>
              <a:t>DivIcon</a:t>
            </a:r>
            <a:r>
              <a:rPr lang="en-US" sz="2000" dirty="0">
                <a:solidFill>
                  <a:schemeClr val="accent3">
                    <a:lumMod val="25000"/>
                  </a:schemeClr>
                </a:solidFill>
                <a:latin typeface="Abadi" panose="020B0604020104020204" pitchFamily="34" charset="0"/>
              </a:rPr>
              <a:t> label was placed to show the distance.</a:t>
            </a:r>
            <a:endParaRPr lang="en-US" sz="2400" dirty="0"/>
          </a:p>
          <a:p>
            <a:r>
              <a:rPr lang="en-US" sz="2400" dirty="0">
                <a:solidFill>
                  <a:schemeClr val="accent3">
                    <a:lumMod val="25000"/>
                  </a:schemeClr>
                </a:solidFill>
                <a:latin typeface="Abadi" panose="020B0604020104020204" pitchFamily="34" charset="0"/>
              </a:rPr>
              <a:t>The GitHub URL of the completed SQL notebook </a:t>
            </a:r>
            <a:r>
              <a:rPr lang="en-US" sz="2400" dirty="0">
                <a:solidFill>
                  <a:schemeClr val="accent3">
                    <a:lumMod val="25000"/>
                  </a:schemeClr>
                </a:solidFill>
                <a:latin typeface="Abadi" panose="020B0604020104020204" pitchFamily="34" charset="0"/>
                <a:hlinkClick r:id="rId3"/>
              </a:rPr>
              <a:t>is found here</a:t>
            </a:r>
            <a:r>
              <a:rPr lang="en-US" sz="2400" dirty="0">
                <a:solidFill>
                  <a:schemeClr val="accent3">
                    <a:lumMod val="25000"/>
                  </a:schemeClr>
                </a:solidFill>
                <a:latin typeface="Abadi" panose="020B0604020104020204" pitchFamily="34" charset="0"/>
              </a:rPr>
              <a:t>.</a:t>
            </a:r>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2327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Models were built, evaluated, improved, and the best performing classification model was found. The steps were the following:</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Four classifiers — Logistic Regression, SVM, Decision Tree and K-NN — were first created and wrapped in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to explore their key hyper-parameters with 10-fold (or 5-fold) cross-validation on the training set.</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After fitting the grids, each model’s best cross-validated score was recorded and its accuracy was then re-checked on the held-out test set.</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Final test accuracies ranked the models as SVM ≈ Logistic Regression (0.83) &gt; Decision Tree (0.72) &gt; K-NN (0.61).</a:t>
            </a:r>
          </a:p>
          <a:p>
            <a:r>
              <a:rPr lang="en-US" sz="2200" dirty="0">
                <a:solidFill>
                  <a:schemeClr val="accent3">
                    <a:lumMod val="25000"/>
                  </a:schemeClr>
                </a:solidFill>
                <a:latin typeface="Abadi" panose="020B0604020104020204" pitchFamily="34" charset="0"/>
              </a:rPr>
              <a:t>The GitHub URL of the completed predictive analysis notebook </a:t>
            </a:r>
            <a:r>
              <a:rPr lang="en-US" sz="2200" dirty="0">
                <a:solidFill>
                  <a:schemeClr val="accent3">
                    <a:lumMod val="25000"/>
                  </a:schemeClr>
                </a:solidFill>
                <a:latin typeface="Abadi" panose="020B0604020104020204" pitchFamily="34" charset="0"/>
                <a:hlinkClick r:id="rId3"/>
              </a:rPr>
              <a:t>is found here</a:t>
            </a:r>
            <a:r>
              <a:rPr lang="en-US" sz="2200" dirty="0">
                <a:solidFill>
                  <a:schemeClr val="accent3">
                    <a:lumMod val="25000"/>
                  </a:schemeClr>
                </a:solidFill>
                <a:latin typeface="Abadi" panose="020B0604020104020204" pitchFamily="34" charset="0"/>
              </a:rPr>
              <a:t>.</a:t>
            </a:r>
            <a:endParaRPr lang="en-US" sz="2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50504"/>
            <a:ext cx="10515600" cy="44750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rates improved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Some orbits had 100% success; SO had 0%.</a:t>
            </a:r>
          </a:p>
          <a:p>
            <a:pPr lvl="1">
              <a:lnSpc>
                <a:spcPct val="100000"/>
              </a:lnSpc>
              <a:spcBef>
                <a:spcPts val="1400"/>
              </a:spcBef>
            </a:pPr>
            <a:r>
              <a:rPr lang="en-US" sz="1800" dirty="0">
                <a:solidFill>
                  <a:schemeClr val="accent3">
                    <a:lumMod val="25000"/>
                  </a:schemeClr>
                </a:solidFill>
                <a:latin typeface="Abadi" panose="020B0604020104020204" pitchFamily="34" charset="0"/>
              </a:rPr>
              <a:t>No strong link between payload mass and success.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Maps showed launch sites, success clusters, and distances to coast.</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SVM and Logistic Regression performed best (~83%).</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overfit.</a:t>
            </a:r>
          </a:p>
          <a:p>
            <a:pPr lvl="1">
              <a:lnSpc>
                <a:spcPct val="100000"/>
              </a:lnSpc>
              <a:spcBef>
                <a:spcPts val="1400"/>
              </a:spcBef>
            </a:pPr>
            <a:r>
              <a:rPr lang="en-US" sz="1800" dirty="0">
                <a:solidFill>
                  <a:schemeClr val="accent3">
                    <a:lumMod val="25000"/>
                  </a:schemeClr>
                </a:solidFill>
                <a:latin typeface="Abadi" panose="020B0604020104020204" pitchFamily="34" charset="0"/>
              </a:rPr>
              <a:t>KNN underperformed.</a:t>
            </a:r>
            <a:endParaRPr lang="en-US" sz="14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69641"/>
            <a:ext cx="4555166" cy="426195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image on the side shows the flight number plotted against the launch site, split up by class (0 = failure; 1 = success). As you can see, there are three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There is a concentration in failed </a:t>
            </a:r>
            <a:r>
              <a:rPr lang="en-US" sz="2200" dirty="0" err="1">
                <a:solidFill>
                  <a:schemeClr val="accent3">
                    <a:lumMod val="25000"/>
                  </a:schemeClr>
                </a:solidFill>
                <a:latin typeface="Abadi" panose="020B0604020104020204" pitchFamily="34" charset="0"/>
              </a:rPr>
              <a:t>launchs</a:t>
            </a:r>
            <a:r>
              <a:rPr lang="en-US" sz="2200" dirty="0">
                <a:solidFill>
                  <a:schemeClr val="accent3">
                    <a:lumMod val="25000"/>
                  </a:schemeClr>
                </a:solidFill>
                <a:latin typeface="Abadi" panose="020B0604020104020204" pitchFamily="34" charset="0"/>
              </a:rPr>
              <a:t> at the left side of the x axis, which indicates that there is a learning-by-doing process in actions, that is: the more attempts were made, the more success was achieved.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FD12713C-C0A4-81A0-B7EF-1E10D20D12FB}"/>
              </a:ext>
            </a:extLst>
          </p:cNvPr>
          <p:cNvPicPr>
            <a:picLocks noChangeAspect="1"/>
          </p:cNvPicPr>
          <p:nvPr/>
        </p:nvPicPr>
        <p:blipFill>
          <a:blip r:embed="rId3"/>
          <a:stretch>
            <a:fillRect/>
          </a:stretch>
        </p:blipFill>
        <p:spPr>
          <a:xfrm>
            <a:off x="5665570" y="1483829"/>
            <a:ext cx="4996600" cy="464776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18446"/>
            <a:ext cx="4371832" cy="451657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image on the side shows the payload mass plotted against the launch site, split up by class again.</a:t>
            </a:r>
          </a:p>
          <a:p>
            <a:pPr>
              <a:lnSpc>
                <a:spcPct val="100000"/>
              </a:lnSpc>
              <a:spcBef>
                <a:spcPts val="1400"/>
              </a:spcBef>
            </a:pPr>
            <a:r>
              <a:rPr lang="en-US" sz="2200" dirty="0">
                <a:solidFill>
                  <a:schemeClr val="accent3">
                    <a:lumMod val="25000"/>
                  </a:schemeClr>
                </a:solidFill>
                <a:latin typeface="Abadi" panose="020B0604020104020204" pitchFamily="34" charset="0"/>
              </a:rPr>
              <a:t>There are in general two types of payload: a light payload range (up to 7500 kg approx.) and a heavy payload range (above 15000 kg), with few observations in between.</a:t>
            </a:r>
          </a:p>
          <a:p>
            <a:pPr>
              <a:lnSpc>
                <a:spcPct val="100000"/>
              </a:lnSpc>
              <a:spcBef>
                <a:spcPts val="1400"/>
              </a:spcBef>
            </a:pPr>
            <a:r>
              <a:rPr lang="en-US" sz="2200" dirty="0">
                <a:solidFill>
                  <a:schemeClr val="accent3">
                    <a:lumMod val="25000"/>
                  </a:schemeClr>
                </a:solidFill>
                <a:latin typeface="Abadi" panose="020B0604020104020204" pitchFamily="34" charset="0"/>
              </a:rPr>
              <a:t>There is no clear correlation between payload and class, at least not from this graph.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7473E5DB-6E5D-317C-C39F-8175CCFCF959}"/>
              </a:ext>
            </a:extLst>
          </p:cNvPr>
          <p:cNvPicPr>
            <a:picLocks noChangeAspect="1"/>
          </p:cNvPicPr>
          <p:nvPr/>
        </p:nvPicPr>
        <p:blipFill>
          <a:blip r:embed="rId3"/>
          <a:stretch>
            <a:fillRect/>
          </a:stretch>
        </p:blipFill>
        <p:spPr>
          <a:xfrm>
            <a:off x="5533076" y="1449095"/>
            <a:ext cx="5360209" cy="497811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7245" y="2001039"/>
            <a:ext cx="415979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image on the side shows the launch success rate by orbit.</a:t>
            </a:r>
          </a:p>
          <a:p>
            <a:pPr>
              <a:lnSpc>
                <a:spcPct val="100000"/>
              </a:lnSpc>
              <a:spcBef>
                <a:spcPts val="1400"/>
              </a:spcBef>
            </a:pPr>
            <a:r>
              <a:rPr lang="en-US" sz="2200" dirty="0">
                <a:solidFill>
                  <a:schemeClr val="accent3">
                    <a:lumMod val="25000"/>
                  </a:schemeClr>
                </a:solidFill>
                <a:latin typeface="Abadi" panose="020B0604020104020204" pitchFamily="34" charset="0"/>
              </a:rPr>
              <a:t>The orbits with the highest success rate are “ES-L1”, “GEO”, “HEO”, and “SSO”, with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orbit with the lowest success rate is “SO”, with 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57C7035F-0762-D71E-85E9-6D00D61137DF}"/>
              </a:ext>
            </a:extLst>
          </p:cNvPr>
          <p:cNvPicPr>
            <a:picLocks noChangeAspect="1"/>
          </p:cNvPicPr>
          <p:nvPr/>
        </p:nvPicPr>
        <p:blipFill>
          <a:blip r:embed="rId3"/>
          <a:stretch>
            <a:fillRect/>
          </a:stretch>
        </p:blipFill>
        <p:spPr>
          <a:xfrm>
            <a:off x="5128591" y="1863910"/>
            <a:ext cx="6758928" cy="39206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75979"/>
            <a:ext cx="3932238" cy="42495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image on the side shows the launch outcome split up by flight number and orbit.</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whereas orbits like “LEO”, “ISS” and “GTO” were tried since the beginning of the </a:t>
            </a:r>
            <a:r>
              <a:rPr lang="en-US" sz="2200" dirty="0" err="1">
                <a:solidFill>
                  <a:schemeClr val="accent3">
                    <a:lumMod val="25000"/>
                  </a:schemeClr>
                </a:solidFill>
                <a:latin typeface="Abadi" panose="020B0604020104020204" pitchFamily="34" charset="0"/>
              </a:rPr>
              <a:t>launchs</a:t>
            </a:r>
            <a:r>
              <a:rPr lang="en-US" sz="2200" dirty="0">
                <a:solidFill>
                  <a:schemeClr val="accent3">
                    <a:lumMod val="25000"/>
                  </a:schemeClr>
                </a:solidFill>
                <a:latin typeface="Abadi" panose="020B0604020104020204" pitchFamily="34" charset="0"/>
              </a:rPr>
              <a:t>, orbits like “MEO”, “SO”, and “GEO” were tried just after a lot of </a:t>
            </a:r>
            <a:r>
              <a:rPr lang="en-US" sz="2200" dirty="0" err="1">
                <a:solidFill>
                  <a:schemeClr val="accent3">
                    <a:lumMod val="25000"/>
                  </a:schemeClr>
                </a:solidFill>
                <a:latin typeface="Abadi" panose="020B0604020104020204" pitchFamily="34" charset="0"/>
              </a:rPr>
              <a:t>launchs</a:t>
            </a:r>
            <a:r>
              <a:rPr lang="en-US" sz="2200" dirty="0">
                <a:solidFill>
                  <a:schemeClr val="accent3">
                    <a:lumMod val="25000"/>
                  </a:schemeClr>
                </a:solidFill>
                <a:latin typeface="Abadi" panose="020B0604020104020204" pitchFamily="34" charset="0"/>
              </a:rPr>
              <a:t> having being done.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F5665BD7-7561-6449-F577-E7369186F03A}"/>
              </a:ext>
            </a:extLst>
          </p:cNvPr>
          <p:cNvPicPr>
            <a:picLocks noChangeAspect="1"/>
          </p:cNvPicPr>
          <p:nvPr/>
        </p:nvPicPr>
        <p:blipFill>
          <a:blip r:embed="rId3"/>
          <a:stretch>
            <a:fillRect/>
          </a:stretch>
        </p:blipFill>
        <p:spPr>
          <a:xfrm>
            <a:off x="4702249" y="2179829"/>
            <a:ext cx="7058061" cy="344189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image on the side shows the launch outcome split up by payload mass and orbit.</a:t>
            </a:r>
          </a:p>
          <a:p>
            <a:pPr>
              <a:lnSpc>
                <a:spcPct val="100000"/>
              </a:lnSpc>
              <a:spcBef>
                <a:spcPts val="1400"/>
              </a:spcBef>
            </a:pPr>
            <a:r>
              <a:rPr lang="en-US" sz="2200" dirty="0">
                <a:solidFill>
                  <a:schemeClr val="accent3">
                    <a:lumMod val="25000"/>
                  </a:schemeClr>
                </a:solidFill>
                <a:latin typeface="Abadi" panose="020B0604020104020204" pitchFamily="34" charset="0"/>
              </a:rPr>
              <a:t>Orbits like “LEO”, “ISS”, and “SSO” had a low payload mass, whereas the “VLEO” orbit had a high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Imagem 7">
            <a:extLst>
              <a:ext uri="{FF2B5EF4-FFF2-40B4-BE49-F238E27FC236}">
                <a16:creationId xmlns:a16="http://schemas.microsoft.com/office/drawing/2014/main" id="{74EA6556-EEEA-622F-451F-752F39DEA650}"/>
              </a:ext>
            </a:extLst>
          </p:cNvPr>
          <p:cNvPicPr>
            <a:picLocks noChangeAspect="1"/>
          </p:cNvPicPr>
          <p:nvPr/>
        </p:nvPicPr>
        <p:blipFill>
          <a:blip r:embed="rId3"/>
          <a:stretch>
            <a:fillRect/>
          </a:stretch>
        </p:blipFill>
        <p:spPr>
          <a:xfrm>
            <a:off x="4890051" y="1921834"/>
            <a:ext cx="7191911" cy="35067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image on the side shows the annual launch success rate by year.</a:t>
            </a:r>
          </a:p>
          <a:p>
            <a:pPr>
              <a:lnSpc>
                <a:spcPct val="100000"/>
              </a:lnSpc>
              <a:spcBef>
                <a:spcPts val="1400"/>
              </a:spcBef>
            </a:pPr>
            <a:r>
              <a:rPr lang="en-US" sz="2200" dirty="0">
                <a:solidFill>
                  <a:schemeClr val="accent3">
                    <a:lumMod val="25000"/>
                  </a:schemeClr>
                </a:solidFill>
                <a:latin typeface="Abadi" panose="020B0604020104020204" pitchFamily="34" charset="0"/>
              </a:rPr>
              <a:t>In the early years, the success rate was null, but from 2014 on the success rate increased, reaching approximately 90% in recent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039E9EC4-C5D3-C5C7-3B48-56AC7EA64097}"/>
              </a:ext>
            </a:extLst>
          </p:cNvPr>
          <p:cNvPicPr>
            <a:picLocks noChangeAspect="1"/>
          </p:cNvPicPr>
          <p:nvPr/>
        </p:nvPicPr>
        <p:blipFill>
          <a:blip r:embed="rId3"/>
          <a:stretch>
            <a:fillRect/>
          </a:stretch>
        </p:blipFill>
        <p:spPr>
          <a:xfrm>
            <a:off x="5061301" y="1826383"/>
            <a:ext cx="6902429" cy="39332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 are:</a:t>
            </a:r>
          </a:p>
          <a:p>
            <a:pPr lvl="1">
              <a:lnSpc>
                <a:spcPct val="100000"/>
              </a:lnSpc>
              <a:spcBef>
                <a:spcPts val="1400"/>
              </a:spcBef>
            </a:pPr>
            <a:r>
              <a:rPr lang="en-US" sz="22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22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2200" dirty="0">
                <a:solidFill>
                  <a:schemeClr val="accent3">
                    <a:lumMod val="25000"/>
                  </a:schemeClr>
                </a:solidFill>
                <a:latin typeface="Abadi" panose="020B0604020104020204" pitchFamily="34" charset="0"/>
              </a:rPr>
              <a:t>KSC LC-39A</a:t>
            </a:r>
          </a:p>
          <a:p>
            <a:pPr lvl="1">
              <a:lnSpc>
                <a:spcPct val="100000"/>
              </a:lnSpc>
              <a:spcBef>
                <a:spcPts val="1400"/>
              </a:spcBef>
            </a:pPr>
            <a:r>
              <a:rPr lang="en-US" sz="22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To obtain this result, it was queried from the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all the distinct cells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F66F1693-99F1-6357-4F31-3EF7B738D00F}"/>
              </a:ext>
            </a:extLst>
          </p:cNvPr>
          <p:cNvPicPr>
            <a:picLocks noChangeAspect="1"/>
          </p:cNvPicPr>
          <p:nvPr/>
        </p:nvPicPr>
        <p:blipFill>
          <a:blip r:embed="rId3"/>
          <a:stretch>
            <a:fillRect/>
          </a:stretch>
        </p:blipFill>
        <p:spPr>
          <a:xfrm>
            <a:off x="2392539" y="5516158"/>
            <a:ext cx="7270543" cy="71023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9280" y="1749930"/>
            <a:ext cx="9745589" cy="39326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a table with 5 records where launch sites begin with the string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obtain this result, it was queried from the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 first 5 results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started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m 7">
            <a:extLst>
              <a:ext uri="{FF2B5EF4-FFF2-40B4-BE49-F238E27FC236}">
                <a16:creationId xmlns:a16="http://schemas.microsoft.com/office/drawing/2014/main" id="{0783DBDD-709D-C7F7-4F84-70E5CF7D6C3C}"/>
              </a:ext>
            </a:extLst>
          </p:cNvPr>
          <p:cNvPicPr>
            <a:picLocks noChangeAspect="1"/>
          </p:cNvPicPr>
          <p:nvPr/>
        </p:nvPicPr>
        <p:blipFill>
          <a:blip r:embed="rId3"/>
          <a:stretch>
            <a:fillRect/>
          </a:stretch>
        </p:blipFill>
        <p:spPr>
          <a:xfrm>
            <a:off x="225282" y="2618090"/>
            <a:ext cx="11741433" cy="1621819"/>
          </a:xfrm>
          <a:prstGeom prst="rect">
            <a:avLst/>
          </a:prstGeom>
        </p:spPr>
      </p:pic>
      <p:pic>
        <p:nvPicPr>
          <p:cNvPr id="10" name="Imagem 9">
            <a:extLst>
              <a:ext uri="{FF2B5EF4-FFF2-40B4-BE49-F238E27FC236}">
                <a16:creationId xmlns:a16="http://schemas.microsoft.com/office/drawing/2014/main" id="{7EE95CE0-75D6-2F0F-9E3F-8FD1FC7E4641}"/>
              </a:ext>
            </a:extLst>
          </p:cNvPr>
          <p:cNvPicPr>
            <a:picLocks noChangeAspect="1"/>
          </p:cNvPicPr>
          <p:nvPr/>
        </p:nvPicPr>
        <p:blipFill>
          <a:blip r:embed="rId4"/>
          <a:stretch>
            <a:fillRect/>
          </a:stretch>
        </p:blipFill>
        <p:spPr>
          <a:xfrm>
            <a:off x="1470902" y="5682624"/>
            <a:ext cx="9250195" cy="6367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a:t>
            </a:r>
            <a:r>
              <a:rPr lang="en-US" sz="2200" b="1" dirty="0">
                <a:solidFill>
                  <a:schemeClr val="accent3">
                    <a:lumMod val="25000"/>
                  </a:schemeClr>
                </a:solidFill>
                <a:latin typeface="Abadi" panose="020B0604020104020204" pitchFamily="34" charset="0"/>
              </a:rPr>
              <a:t>45,596 kg</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To obtain this result, it was queried from the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 sum of “PAYLOAD_MASS__KG_” column where “Customer” column was equal to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332EC8EC-44CC-FDFF-075C-9B1287077BDC}"/>
              </a:ext>
            </a:extLst>
          </p:cNvPr>
          <p:cNvPicPr>
            <a:picLocks noChangeAspect="1"/>
          </p:cNvPicPr>
          <p:nvPr/>
        </p:nvPicPr>
        <p:blipFill>
          <a:blip r:embed="rId3"/>
          <a:stretch>
            <a:fillRect/>
          </a:stretch>
        </p:blipFill>
        <p:spPr>
          <a:xfrm>
            <a:off x="1676401" y="3651075"/>
            <a:ext cx="8625838" cy="54904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a:t>
            </a:r>
            <a:r>
              <a:rPr lang="en-US" sz="2200" b="1" dirty="0">
                <a:solidFill>
                  <a:schemeClr val="accent3">
                    <a:lumMod val="25000"/>
                  </a:schemeClr>
                </a:solidFill>
                <a:latin typeface="Abadi" panose="020B0604020104020204" pitchFamily="34" charset="0"/>
              </a:rPr>
              <a:t>2,928.4 kg.</a:t>
            </a:r>
          </a:p>
          <a:p>
            <a:pPr>
              <a:lnSpc>
                <a:spcPct val="100000"/>
              </a:lnSpc>
              <a:spcBef>
                <a:spcPts val="1400"/>
              </a:spcBef>
            </a:pPr>
            <a:r>
              <a:rPr lang="en-US" sz="2200" dirty="0">
                <a:solidFill>
                  <a:schemeClr val="accent3">
                    <a:lumMod val="25000"/>
                  </a:schemeClr>
                </a:solidFill>
                <a:latin typeface="Abadi" panose="020B0604020104020204" pitchFamily="34" charset="0"/>
              </a:rPr>
              <a:t>To obtain this result, it was queried from the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 average of “PAYLOAD_MASS__KG_” column where “Booster_Version” column was equal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E727C113-E82C-5862-7070-B8716A445DAD}"/>
              </a:ext>
            </a:extLst>
          </p:cNvPr>
          <p:cNvPicPr>
            <a:picLocks noChangeAspect="1"/>
          </p:cNvPicPr>
          <p:nvPr/>
        </p:nvPicPr>
        <p:blipFill>
          <a:blip r:embed="rId3"/>
          <a:stretch>
            <a:fillRect/>
          </a:stretch>
        </p:blipFill>
        <p:spPr>
          <a:xfrm>
            <a:off x="526050" y="4001294"/>
            <a:ext cx="11139900" cy="54904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was </a:t>
            </a:r>
            <a:r>
              <a:rPr lang="en-US" sz="2200" b="1" dirty="0">
                <a:solidFill>
                  <a:schemeClr val="accent3">
                    <a:lumMod val="25000"/>
                  </a:schemeClr>
                </a:solidFill>
                <a:latin typeface="Abadi"/>
              </a:rPr>
              <a:t>2015-12-22.</a:t>
            </a:r>
            <a:endParaRPr lang="en-US" b="1"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To obtain this result, it was queried from the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 minimum value of the “Date” column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was equal to ‘Success (ground pad)’.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F6FD0EAF-B748-8C13-53E3-246143C6B5EC}"/>
              </a:ext>
            </a:extLst>
          </p:cNvPr>
          <p:cNvPicPr>
            <a:picLocks noChangeAspect="1"/>
          </p:cNvPicPr>
          <p:nvPr/>
        </p:nvPicPr>
        <p:blipFill>
          <a:blip r:embed="rId3"/>
          <a:stretch>
            <a:fillRect/>
          </a:stretch>
        </p:blipFill>
        <p:spPr>
          <a:xfrm>
            <a:off x="1298451" y="4001294"/>
            <a:ext cx="8688705" cy="54904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 the following: F9 v1.1, F9 v1.1 B1011, F9 v1.1 B1014, F9 v1.1 B1016, F9 FT B1020, F9 FT B1022, F9 FT B1026, F9 FT B1030, F9 FT B1021.2, F9 FT B1032.1, F9 B4 B1040.1, F9 FT B1031.2, F9 B4 B1043.1, F9 FT B1032.2, F9 B4 B1040.2, F9 B5 B1046.2, F9 B5 B1047.2, F9 B5 B1046.3, F9 B5B1054, F9 B5 B1048.3, F9 B5 B1051.2, F9 B5B1060.1, F9 B5 B1058.2, F9 B5B1062.1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obtain this result, it was queried from the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 distinct booster versions where the payload mass were between 4,000 and 6,000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96CF1E40-D070-48DA-0ED8-5253B3E0BFDD}"/>
              </a:ext>
            </a:extLst>
          </p:cNvPr>
          <p:cNvPicPr>
            <a:picLocks noChangeAspect="1"/>
          </p:cNvPicPr>
          <p:nvPr/>
        </p:nvPicPr>
        <p:blipFill>
          <a:blip r:embed="rId3"/>
          <a:stretch>
            <a:fillRect/>
          </a:stretch>
        </p:blipFill>
        <p:spPr>
          <a:xfrm>
            <a:off x="1182468" y="5757228"/>
            <a:ext cx="9154228" cy="49150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mission outcomes was </a:t>
            </a:r>
            <a:r>
              <a:rPr lang="en-US" sz="2200" b="1" dirty="0">
                <a:solidFill>
                  <a:schemeClr val="accent3">
                    <a:lumMod val="25000"/>
                  </a:schemeClr>
                </a:solidFill>
                <a:latin typeface="Abadi" panose="020B0604020104020204" pitchFamily="34" charset="0"/>
              </a:rPr>
              <a:t>100</a:t>
            </a:r>
            <a:r>
              <a:rPr lang="en-US" sz="2200" dirty="0">
                <a:solidFill>
                  <a:schemeClr val="accent3">
                    <a:lumMod val="25000"/>
                  </a:schemeClr>
                </a:solidFill>
                <a:latin typeface="Abadi" panose="020B0604020104020204" pitchFamily="34" charset="0"/>
              </a:rPr>
              <a:t>, whereas the total number of failed mission outcomes was </a:t>
            </a:r>
            <a:r>
              <a:rPr lang="en-US" sz="2200" b="1" dirty="0">
                <a:solidFill>
                  <a:schemeClr val="accent3">
                    <a:lumMod val="25000"/>
                  </a:schemeClr>
                </a:solidFill>
                <a:latin typeface="Abadi" panose="020B0604020104020204" pitchFamily="34" charset="0"/>
              </a:rPr>
              <a:t>1</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To obtain this result, it was queried from the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 number of observations grouped by mission outcome.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A2F2C4FE-6F5C-C56F-42A2-4FBCFE904533}"/>
              </a:ext>
            </a:extLst>
          </p:cNvPr>
          <p:cNvPicPr>
            <a:picLocks noChangeAspect="1"/>
          </p:cNvPicPr>
          <p:nvPr/>
        </p:nvPicPr>
        <p:blipFill>
          <a:blip r:embed="rId3"/>
          <a:stretch>
            <a:fillRect/>
          </a:stretch>
        </p:blipFill>
        <p:spPr>
          <a:xfrm>
            <a:off x="770011" y="3726770"/>
            <a:ext cx="10050624" cy="54904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50505"/>
            <a:ext cx="10322059" cy="447506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were collected via API and web scraping from SpaceX and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SQL queries, and visualizations were used for EDA.</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were built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Multiple classification models (SVM, Logistic Regression, Decision Tree, KNN) were trained using cross-validation and hyperparameter tuning.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rates increased over time, with some orbits achieving 100%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SVM and Logistic Regression were the most accurate models (~83%).</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revealed launch site patterns and geographic insights.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are the following: F9 B5 B1048.4, F9 B5 B1049.4, F9 B5 B1051.3, F9 B5 B1056.4, F9 B5 B1048.5, F9 B5 B1051.4, F9 B5 B1049.5, F9 B5 B1060.2, F9 B5 B1058.3, F9 B5 B1051.6, F9 B5 B1060.3, F9 B5 B1049.7</a:t>
            </a:r>
          </a:p>
          <a:p>
            <a:pPr>
              <a:lnSpc>
                <a:spcPct val="100000"/>
              </a:lnSpc>
              <a:spcBef>
                <a:spcPts val="1400"/>
              </a:spcBef>
            </a:pPr>
            <a:r>
              <a:rPr lang="en-US" sz="2200" dirty="0">
                <a:solidFill>
                  <a:schemeClr val="accent3">
                    <a:lumMod val="25000"/>
                  </a:schemeClr>
                </a:solidFill>
                <a:latin typeface="Abadi" panose="020B0604020104020204" pitchFamily="34" charset="0"/>
              </a:rPr>
              <a:t>To obtain this result, it was queried from the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the distinct booster version where the payload mass was the maximum.</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8E75FCC6-9995-868C-3211-39D2B2D90C5B}"/>
              </a:ext>
            </a:extLst>
          </p:cNvPr>
          <p:cNvPicPr>
            <a:picLocks noChangeAspect="1"/>
          </p:cNvPicPr>
          <p:nvPr/>
        </p:nvPicPr>
        <p:blipFill>
          <a:blip r:embed="rId3"/>
          <a:stretch>
            <a:fillRect/>
          </a:stretch>
        </p:blipFill>
        <p:spPr>
          <a:xfrm>
            <a:off x="1223156" y="4406929"/>
            <a:ext cx="8792259" cy="88071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013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failed landing outcomes in drone ship, their booster versions, and launch site names in year 2015 were the following:</a:t>
            </a: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To obtain this result, first the months had to be selected and their names changed, then it was queried from the SPACEXTABLE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the columns where </a:t>
            </a:r>
            <a:r>
              <a:rPr lang="en-US" sz="1800" dirty="0">
                <a:solidFill>
                  <a:schemeClr val="accent3">
                    <a:lumMod val="25000"/>
                  </a:schemeClr>
                </a:solidFill>
                <a:latin typeface="Abadi"/>
              </a:rPr>
              <a:t>failed landing outcomes</a:t>
            </a:r>
            <a:r>
              <a:rPr lang="en-US" sz="1800" dirty="0">
                <a:solidFill>
                  <a:schemeClr val="accent3">
                    <a:lumMod val="25000"/>
                  </a:schemeClr>
                </a:solidFill>
                <a:latin typeface="Abadi" panose="020B0604020104020204" pitchFamily="34" charset="0"/>
              </a:rPr>
              <a:t> was equal to “Failure (drone ship)” and where the year was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46E3139B-943E-7BF5-872D-5F6643A3239C}"/>
              </a:ext>
            </a:extLst>
          </p:cNvPr>
          <p:cNvPicPr>
            <a:picLocks noChangeAspect="1"/>
          </p:cNvPicPr>
          <p:nvPr/>
        </p:nvPicPr>
        <p:blipFill>
          <a:blip r:embed="rId3"/>
          <a:stretch>
            <a:fillRect/>
          </a:stretch>
        </p:blipFill>
        <p:spPr>
          <a:xfrm>
            <a:off x="2915030" y="2107881"/>
            <a:ext cx="5988203" cy="1343149"/>
          </a:xfrm>
          <a:prstGeom prst="rect">
            <a:avLst/>
          </a:prstGeom>
        </p:spPr>
      </p:pic>
      <p:pic>
        <p:nvPicPr>
          <p:cNvPr id="8" name="Imagem 7">
            <a:extLst>
              <a:ext uri="{FF2B5EF4-FFF2-40B4-BE49-F238E27FC236}">
                <a16:creationId xmlns:a16="http://schemas.microsoft.com/office/drawing/2014/main" id="{AB9B3F05-2298-2BCF-6F85-05A986772567}"/>
              </a:ext>
            </a:extLst>
          </p:cNvPr>
          <p:cNvPicPr>
            <a:picLocks noChangeAspect="1"/>
          </p:cNvPicPr>
          <p:nvPr/>
        </p:nvPicPr>
        <p:blipFill>
          <a:blip r:embed="rId4"/>
          <a:stretch>
            <a:fillRect/>
          </a:stretch>
        </p:blipFill>
        <p:spPr>
          <a:xfrm>
            <a:off x="2915030" y="4395596"/>
            <a:ext cx="5667478" cy="240492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0581"/>
            <a:ext cx="9745589" cy="5092009"/>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The ranking of the landing outcomes (such as “Failure (drone ship)” or “Success (ground pad)”) between the date 2010-06-04 and 2017-03-20, in descending order, is the following:</a:t>
            </a:r>
          </a:p>
          <a:p>
            <a:pPr marL="0" indent="0">
              <a:lnSpc>
                <a:spcPct val="100000"/>
              </a:lnSpc>
              <a:spcBef>
                <a:spcPts val="1400"/>
              </a:spcBef>
              <a:buNone/>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rPr>
              <a:t>To obtain this result, it was queried from the SPACEXTABLE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the number of observations where </a:t>
            </a:r>
            <a:r>
              <a:rPr lang="en-US" sz="1600" dirty="0">
                <a:solidFill>
                  <a:schemeClr val="accent3">
                    <a:lumMod val="25000"/>
                  </a:schemeClr>
                </a:solidFill>
                <a:latin typeface="Abadi"/>
              </a:rPr>
              <a:t>the date was between 2010-06-04 and 2017-03-20, grouped by landing outcome.</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87A4232E-D62C-876D-E1B1-0076437A8D65}"/>
              </a:ext>
            </a:extLst>
          </p:cNvPr>
          <p:cNvPicPr>
            <a:picLocks noChangeAspect="1"/>
          </p:cNvPicPr>
          <p:nvPr/>
        </p:nvPicPr>
        <p:blipFill>
          <a:blip r:embed="rId3"/>
          <a:stretch>
            <a:fillRect/>
          </a:stretch>
        </p:blipFill>
        <p:spPr>
          <a:xfrm>
            <a:off x="4370596" y="2122800"/>
            <a:ext cx="2544418" cy="2612400"/>
          </a:xfrm>
          <a:prstGeom prst="rect">
            <a:avLst/>
          </a:prstGeom>
        </p:spPr>
      </p:pic>
      <p:pic>
        <p:nvPicPr>
          <p:cNvPr id="8" name="Imagem 7">
            <a:extLst>
              <a:ext uri="{FF2B5EF4-FFF2-40B4-BE49-F238E27FC236}">
                <a16:creationId xmlns:a16="http://schemas.microsoft.com/office/drawing/2014/main" id="{043A37F8-4BCB-A8C5-EBED-8A3ECE1DC3A8}"/>
              </a:ext>
            </a:extLst>
          </p:cNvPr>
          <p:cNvPicPr>
            <a:picLocks noChangeAspect="1"/>
          </p:cNvPicPr>
          <p:nvPr/>
        </p:nvPicPr>
        <p:blipFill>
          <a:blip r:embed="rId4"/>
          <a:stretch>
            <a:fillRect/>
          </a:stretch>
        </p:blipFill>
        <p:spPr>
          <a:xfrm>
            <a:off x="4413592" y="5362527"/>
            <a:ext cx="3364815" cy="149547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2532" y="1534078"/>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are all the launch sites of SpaceX. There are 4 launch sites: 	CCAFS LC-40, CCAFS SLC-40, KSC LC-39A, and VAFB SLC-4E. The former three are very near each other, so they are “truncated” on the map, in Forida. The later, VAFB SLC-4E, is in California.</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of SpaceX</a:t>
            </a:r>
          </a:p>
        </p:txBody>
      </p:sp>
      <p:pic>
        <p:nvPicPr>
          <p:cNvPr id="6" name="Imagem 5">
            <a:extLst>
              <a:ext uri="{FF2B5EF4-FFF2-40B4-BE49-F238E27FC236}">
                <a16:creationId xmlns:a16="http://schemas.microsoft.com/office/drawing/2014/main" id="{A7416176-F087-48D4-A897-1EF0B29CEB25}"/>
              </a:ext>
            </a:extLst>
          </p:cNvPr>
          <p:cNvPicPr>
            <a:picLocks noChangeAspect="1"/>
          </p:cNvPicPr>
          <p:nvPr/>
        </p:nvPicPr>
        <p:blipFill>
          <a:blip r:embed="rId3"/>
          <a:stretch>
            <a:fillRect/>
          </a:stretch>
        </p:blipFill>
        <p:spPr>
          <a:xfrm>
            <a:off x="2365514" y="3047468"/>
            <a:ext cx="7059010" cy="381053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95297" y="1560581"/>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below shows the number of launches at each site. At CCAFS LC-40, CCAFS SLC-40, and KSC LC-39A, there were 92 launches in total (aggregating all three sites), while at VAFB SLC-4E, there were 20.</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Number of launches per site/region</a:t>
            </a:r>
          </a:p>
        </p:txBody>
      </p:sp>
      <p:pic>
        <p:nvPicPr>
          <p:cNvPr id="4" name="Imagem 3">
            <a:extLst>
              <a:ext uri="{FF2B5EF4-FFF2-40B4-BE49-F238E27FC236}">
                <a16:creationId xmlns:a16="http://schemas.microsoft.com/office/drawing/2014/main" id="{E3273675-68D9-2738-BB1D-01D69D6B720E}"/>
              </a:ext>
            </a:extLst>
          </p:cNvPr>
          <p:cNvPicPr>
            <a:picLocks noChangeAspect="1"/>
          </p:cNvPicPr>
          <p:nvPr/>
        </p:nvPicPr>
        <p:blipFill>
          <a:blip r:embed="rId3"/>
          <a:stretch>
            <a:fillRect/>
          </a:stretch>
        </p:blipFill>
        <p:spPr>
          <a:xfrm>
            <a:off x="1920483" y="2803861"/>
            <a:ext cx="8164421" cy="384069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27819"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blue line below indicates the closest distance between the launch site VAFB SLC-4E (in California) and the coastline. As can be seen, the distance is 1.34 km.</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Line between the launch site and the closest coastline </a:t>
            </a:r>
          </a:p>
        </p:txBody>
      </p:sp>
      <p:pic>
        <p:nvPicPr>
          <p:cNvPr id="10" name="Imagem 9">
            <a:extLst>
              <a:ext uri="{FF2B5EF4-FFF2-40B4-BE49-F238E27FC236}">
                <a16:creationId xmlns:a16="http://schemas.microsoft.com/office/drawing/2014/main" id="{95CDFFE5-1167-3C2C-A22C-478050D87386}"/>
              </a:ext>
            </a:extLst>
          </p:cNvPr>
          <p:cNvPicPr>
            <a:picLocks noChangeAspect="1"/>
          </p:cNvPicPr>
          <p:nvPr/>
        </p:nvPicPr>
        <p:blipFill>
          <a:blip r:embed="rId3"/>
          <a:stretch>
            <a:fillRect/>
          </a:stretch>
        </p:blipFill>
        <p:spPr>
          <a:xfrm>
            <a:off x="1421155" y="2910767"/>
            <a:ext cx="8862532" cy="38043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4076" y="1377433"/>
            <a:ext cx="10462675" cy="381158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a:rPr>
              <a:t>The graph below shows the accuracy of each model constructed. It can be seen that the two most accurate models were SVM and Logistic Regression, with 83% accuracy.</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a:extLst>
              <a:ext uri="{FF2B5EF4-FFF2-40B4-BE49-F238E27FC236}">
                <a16:creationId xmlns:a16="http://schemas.microsoft.com/office/drawing/2014/main" id="{EEAACA55-D491-8E8E-B9E3-2826442BC820}"/>
              </a:ext>
            </a:extLst>
          </p:cNvPr>
          <p:cNvPicPr>
            <a:picLocks noChangeAspect="1"/>
          </p:cNvPicPr>
          <p:nvPr/>
        </p:nvPicPr>
        <p:blipFill>
          <a:blip r:embed="rId3"/>
          <a:stretch>
            <a:fillRect/>
          </a:stretch>
        </p:blipFill>
        <p:spPr>
          <a:xfrm>
            <a:off x="2867382" y="2107096"/>
            <a:ext cx="6320857" cy="475090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89281" y="144368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two best models (Logistic Regression and SVM) is show below (both have the same confusion matrix).</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4C6E8F3C-6C61-5F87-71F5-F6A3A9FC6E80}"/>
              </a:ext>
            </a:extLst>
          </p:cNvPr>
          <p:cNvPicPr>
            <a:picLocks noChangeAspect="1"/>
          </p:cNvPicPr>
          <p:nvPr/>
        </p:nvPicPr>
        <p:blipFill>
          <a:blip r:embed="rId3"/>
          <a:stretch>
            <a:fillRect/>
          </a:stretch>
        </p:blipFill>
        <p:spPr>
          <a:xfrm>
            <a:off x="3295691" y="2174367"/>
            <a:ext cx="5464239" cy="468363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16765"/>
            <a:ext cx="10133373" cy="440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Project background and context:</a:t>
            </a:r>
          </a:p>
          <a:p>
            <a:pPr lvl="1">
              <a:spcBef>
                <a:spcPts val="1400"/>
              </a:spcBef>
            </a:pPr>
            <a:r>
              <a:rPr lang="en-US" sz="2200" dirty="0">
                <a:solidFill>
                  <a:schemeClr val="accent3">
                    <a:lumMod val="25000"/>
                  </a:schemeClr>
                </a:solidFill>
                <a:latin typeface="Abadi" panose="020B0604020104020204" pitchFamily="34" charset="0"/>
              </a:rPr>
              <a:t>SpaceX has conducted numerous Falcon 9 launches with varying outcomes. Understanding the factors behind successful landings is essential for improving future missions. This project analyzes historical launch data to extract insights and build predictive models.</a:t>
            </a:r>
          </a:p>
          <a:p>
            <a:pPr>
              <a:spcBef>
                <a:spcPts val="1400"/>
              </a:spcBef>
            </a:pPr>
            <a:r>
              <a:rPr lang="en-US" sz="2400" dirty="0">
                <a:solidFill>
                  <a:schemeClr val="accent3">
                    <a:lumMod val="25000"/>
                  </a:schemeClr>
                </a:solidFill>
                <a:latin typeface="Abadi" panose="020B0604020104020204" pitchFamily="34" charset="0"/>
              </a:rPr>
              <a:t>Some questions that are answered with this report:</a:t>
            </a:r>
          </a:p>
          <a:p>
            <a:pPr lvl="1">
              <a:spcBef>
                <a:spcPts val="1400"/>
              </a:spcBef>
            </a:pPr>
            <a:r>
              <a:rPr lang="en-US" sz="2200" dirty="0">
                <a:solidFill>
                  <a:schemeClr val="accent3">
                    <a:lumMod val="25000"/>
                  </a:schemeClr>
                </a:solidFill>
                <a:latin typeface="Abadi" panose="020B0604020104020204" pitchFamily="34" charset="0"/>
              </a:rPr>
              <a:t>What launch conditions are most associated with success?</a:t>
            </a:r>
          </a:p>
          <a:p>
            <a:pPr lvl="1">
              <a:spcBef>
                <a:spcPts val="1400"/>
              </a:spcBef>
            </a:pPr>
            <a:r>
              <a:rPr lang="en-US" sz="2200" dirty="0">
                <a:solidFill>
                  <a:schemeClr val="accent3">
                    <a:lumMod val="25000"/>
                  </a:schemeClr>
                </a:solidFill>
                <a:latin typeface="Abadi" panose="020B0604020104020204" pitchFamily="34" charset="0"/>
              </a:rPr>
              <a:t>Are certain orbits, payloads, or sites more likely to lead to successful landings?</a:t>
            </a:r>
          </a:p>
          <a:p>
            <a:pPr lvl="1">
              <a:spcBef>
                <a:spcPts val="1400"/>
              </a:spcBef>
            </a:pPr>
            <a:r>
              <a:rPr lang="en-US" sz="2200" dirty="0">
                <a:solidFill>
                  <a:schemeClr val="accent3">
                    <a:lumMod val="25000"/>
                  </a:schemeClr>
                </a:solidFill>
                <a:latin typeface="Abadi" panose="020B0604020104020204" pitchFamily="34" charset="0"/>
              </a:rPr>
              <a:t>Can we predict the success of a mission based on its features?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Tuned SVM (sigmoid kernel + scaling) and Logistic Regression gave the top test accuracy (~0 .87).</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was competitive in CV but over-fit, falling to ~0 .72 on test data.</a:t>
            </a:r>
          </a:p>
          <a:p>
            <a:pPr>
              <a:lnSpc>
                <a:spcPct val="100000"/>
              </a:lnSpc>
              <a:spcBef>
                <a:spcPts val="1400"/>
              </a:spcBef>
            </a:pPr>
            <a:r>
              <a:rPr lang="en-US" sz="2200" dirty="0">
                <a:solidFill>
                  <a:schemeClr val="accent3">
                    <a:lumMod val="25000"/>
                  </a:schemeClr>
                </a:solidFill>
                <a:latin typeface="Abadi" panose="020B0604020104020204" pitchFamily="34" charset="0"/>
              </a:rPr>
              <a:t>K-NN stayed the weakest (~0 .61) despite exhaustive tuning.</a:t>
            </a:r>
          </a:p>
          <a:p>
            <a:pPr>
              <a:lnSpc>
                <a:spcPct val="100000"/>
              </a:lnSpc>
              <a:spcBef>
                <a:spcPts val="1400"/>
              </a:spcBef>
            </a:pPr>
            <a:r>
              <a:rPr lang="en-US" sz="2200" dirty="0">
                <a:solidFill>
                  <a:schemeClr val="accent3">
                    <a:lumMod val="25000"/>
                  </a:schemeClr>
                </a:solidFill>
                <a:latin typeface="Abadi" panose="020B0604020104020204" pitchFamily="34" charset="0"/>
              </a:rPr>
              <a:t>Switching to successive-halving cut search time by ~65 % with no loss in performance.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000" dirty="0">
                <a:solidFill>
                  <a:srgbClr val="0B49CB"/>
                </a:solidFill>
                <a:latin typeface="Abadi"/>
              </a:rPr>
              <a:t>Executive Summary</a:t>
            </a:r>
          </a:p>
          <a:p>
            <a:pPr>
              <a:lnSpc>
                <a:spcPct val="120000"/>
              </a:lnSpc>
              <a:spcBef>
                <a:spcPts val="1400"/>
              </a:spcBef>
            </a:pPr>
            <a:r>
              <a:rPr lang="en-US" sz="2400" dirty="0">
                <a:solidFill>
                  <a:schemeClr val="accent3">
                    <a:lumMod val="25000"/>
                  </a:schemeClr>
                </a:solidFill>
                <a:latin typeface="Abadi"/>
              </a:rPr>
              <a:t>Data collection methodology</a:t>
            </a:r>
          </a:p>
          <a:p>
            <a:pPr>
              <a:lnSpc>
                <a:spcPct val="120000"/>
              </a:lnSpc>
              <a:spcBef>
                <a:spcPts val="1400"/>
              </a:spcBef>
            </a:pPr>
            <a:r>
              <a:rPr lang="en-US" sz="2400" dirty="0">
                <a:solidFill>
                  <a:schemeClr val="accent3">
                    <a:lumMod val="25000"/>
                  </a:schemeClr>
                </a:solidFill>
                <a:latin typeface="Abadi"/>
              </a:rPr>
              <a:t>Perform data wrangling</a:t>
            </a:r>
          </a:p>
          <a:p>
            <a:pPr>
              <a:lnSpc>
                <a:spcPct val="120000"/>
              </a:lnSpc>
              <a:spcBef>
                <a:spcPts val="1400"/>
              </a:spcBef>
            </a:pPr>
            <a:r>
              <a:rPr lang="en-US" sz="2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400" dirty="0">
                <a:solidFill>
                  <a:schemeClr val="accent3">
                    <a:lumMod val="25000"/>
                  </a:schemeClr>
                </a:solidFill>
                <a:latin typeface="Abadi"/>
              </a:rPr>
              <a:t>Perform interactive visual analytics using Folium</a:t>
            </a:r>
          </a:p>
          <a:p>
            <a:pPr>
              <a:lnSpc>
                <a:spcPct val="120000"/>
              </a:lnSpc>
              <a:spcBef>
                <a:spcPts val="1400"/>
              </a:spcBef>
            </a:pPr>
            <a:r>
              <a:rPr lang="en-US" sz="24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sets were collected through two alternative process: </a:t>
            </a:r>
            <a:r>
              <a:rPr lang="en-US" sz="2200" b="1" dirty="0">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and </a:t>
            </a:r>
            <a:r>
              <a:rPr lang="en-US" sz="2200" b="1" dirty="0">
                <a:solidFill>
                  <a:schemeClr val="accent3">
                    <a:lumMod val="25000"/>
                  </a:schemeClr>
                </a:solidFill>
                <a:latin typeface="Abadi" panose="020B0604020104020204" pitchFamily="34" charset="0"/>
              </a:rPr>
              <a:t>web scraping</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First, it was created a request to the SpaceX API. In summary, the steps were the following:</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It was fetched a static snapshot of past launches.</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It was filtered e cleaned to single-core, single-payload flights.</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It was used helper functions to call the SpaceX API for rockets, launchpads, payloads, and cores.</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It was built a final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combining original flight numbers/dates with the enriched fields.</a:t>
            </a:r>
          </a:p>
          <a:p>
            <a:pPr>
              <a:lnSpc>
                <a:spcPct val="100000"/>
              </a:lnSpc>
              <a:spcBef>
                <a:spcPts val="1400"/>
              </a:spcBef>
            </a:pPr>
            <a:r>
              <a:rPr lang="en-US" sz="2200" dirty="0">
                <a:solidFill>
                  <a:schemeClr val="accent3">
                    <a:lumMod val="25000"/>
                  </a:schemeClr>
                </a:solidFill>
                <a:latin typeface="Abadi" panose="020B0604020104020204" pitchFamily="34" charset="0"/>
              </a:rPr>
              <a:t>Then, a web scraping was performed to collect Falcon 9 historical launch records from a Wikipedia page.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Espaço Reservado para Conteúdo 6">
            <a:extLst>
              <a:ext uri="{FF2B5EF4-FFF2-40B4-BE49-F238E27FC236}">
                <a16:creationId xmlns:a16="http://schemas.microsoft.com/office/drawing/2014/main" id="{7A2B4CA8-C805-2082-1AC4-941326FD3B0A}"/>
              </a:ext>
            </a:extLst>
          </p:cNvPr>
          <p:cNvPicPr>
            <a:picLocks noGrp="1" noChangeAspect="1"/>
          </p:cNvPicPr>
          <p:nvPr>
            <p:ph idx="4294967295"/>
          </p:nvPr>
        </p:nvPicPr>
        <p:blipFill>
          <a:blip r:embed="rId3"/>
          <a:stretch>
            <a:fillRect/>
          </a:stretch>
        </p:blipFill>
        <p:spPr>
          <a:xfrm>
            <a:off x="6625354" y="1449718"/>
            <a:ext cx="3791589" cy="5149771"/>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377331" y="1449718"/>
            <a:ext cx="3300686"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SpaceX API calls notebook </a:t>
            </a:r>
            <a:r>
              <a:rPr lang="en-US" sz="2200" dirty="0">
                <a:solidFill>
                  <a:schemeClr val="accent3">
                    <a:lumMod val="25000"/>
                  </a:schemeClr>
                </a:solidFill>
                <a:latin typeface="Abadi" panose="020B0604020104020204" pitchFamily="34" charset="0"/>
                <a:hlinkClick r:id="rId4"/>
              </a:rPr>
              <a:t>is found here</a:t>
            </a:r>
            <a:r>
              <a:rPr lang="en-US" sz="2200" dirty="0">
                <a:solidFill>
                  <a:schemeClr val="accent3">
                    <a:lumMod val="25000"/>
                  </a:schemeClr>
                </a:solidFill>
                <a:latin typeface="Abadi" panose="020B0604020104020204" pitchFamily="34" charset="0"/>
              </a:rPr>
              <a: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16835" y="1792288"/>
            <a:ext cx="6838122" cy="480729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web scraping followed the following steps: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Helper functions parsed and cleaned individual cell contents.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It was fetched and parsed the specific Wikipedia page.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It was extracted and cleaned column headers, and initialized a dictionary of lists.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It was iterated through each relevant &lt;tr&gt; row, filtered only valid launch rows, and extracted each field via helper functions.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It was assembled all collected lists into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for further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SpaceX web scraping notebook </a:t>
            </a:r>
            <a:r>
              <a:rPr lang="en-US" sz="2200" dirty="0">
                <a:solidFill>
                  <a:schemeClr val="accent3">
                    <a:lumMod val="25000"/>
                  </a:schemeClr>
                </a:solidFill>
                <a:latin typeface="Abadi" panose="020B0604020104020204" pitchFamily="34" charset="0"/>
                <a:hlinkClick r:id="rId3"/>
              </a:rPr>
              <a:t>is found here</a:t>
            </a:r>
            <a:r>
              <a:rPr lang="en-US" sz="2200" dirty="0">
                <a:solidFill>
                  <a:schemeClr val="accent3">
                    <a:lumMod val="25000"/>
                  </a:schemeClr>
                </a:solidFill>
                <a:latin typeface="Abadi" panose="020B0604020104020204" pitchFamily="34" charset="0"/>
              </a:rPr>
              <a:t>.</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8229600" y="1792288"/>
            <a:ext cx="3141662"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7" name="Imagem 6">
            <a:extLst>
              <a:ext uri="{FF2B5EF4-FFF2-40B4-BE49-F238E27FC236}">
                <a16:creationId xmlns:a16="http://schemas.microsoft.com/office/drawing/2014/main" id="{1BFAF330-778F-199A-87B8-E7B89698E0E0}"/>
              </a:ext>
            </a:extLst>
          </p:cNvPr>
          <p:cNvPicPr>
            <a:picLocks noChangeAspect="1"/>
          </p:cNvPicPr>
          <p:nvPr/>
        </p:nvPicPr>
        <p:blipFill>
          <a:blip r:embed="rId4"/>
          <a:stretch>
            <a:fillRect/>
          </a:stretch>
        </p:blipFill>
        <p:spPr>
          <a:xfrm>
            <a:off x="7853068" y="1400747"/>
            <a:ext cx="3584943" cy="537741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1110</TotalTime>
  <Words>2546</Words>
  <Application>Microsoft Office PowerPoint</Application>
  <PresentationFormat>Widescreen</PresentationFormat>
  <Paragraphs>233</Paragraphs>
  <Slides>41</Slides>
  <Notes>3</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41</vt:i4>
      </vt:variant>
    </vt:vector>
  </HeadingPairs>
  <TitlesOfParts>
    <vt:vector size="46" baseType="lpstr">
      <vt:lpstr>Abadi</vt:lpstr>
      <vt:lpstr>Arial</vt:lpstr>
      <vt:lpstr>Calibri</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Lucas Favaro</cp:lastModifiedBy>
  <cp:revision>204</cp:revision>
  <dcterms:created xsi:type="dcterms:W3CDTF">2021-04-29T18:58:34Z</dcterms:created>
  <dcterms:modified xsi:type="dcterms:W3CDTF">2025-08-07T18:36:16Z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